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7" r:id="rId5"/>
    <p:sldId id="256" r:id="rId6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2BC75B-BDBF-4460-BDB4-963CCCC4E960}" v="2" dt="2024-06-26T23:07:46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431" y="-15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Brunet" userId="bbaeaea3-b6f0-4041-b971-eb820e1a1ecc" providerId="ADAL" clId="{772BC75B-BDBF-4460-BDB4-963CCCC4E960}"/>
    <pc:docChg chg="custSel modSld">
      <pc:chgData name="Mélanie Brunet" userId="bbaeaea3-b6f0-4041-b971-eb820e1a1ecc" providerId="ADAL" clId="{772BC75B-BDBF-4460-BDB4-963CCCC4E960}" dt="2024-06-27T22:49:08.015" v="2418" actId="1035"/>
      <pc:docMkLst>
        <pc:docMk/>
      </pc:docMkLst>
      <pc:sldChg chg="addSp delSp modSp mod">
        <pc:chgData name="Mélanie Brunet" userId="bbaeaea3-b6f0-4041-b971-eb820e1a1ecc" providerId="ADAL" clId="{772BC75B-BDBF-4460-BDB4-963CCCC4E960}" dt="2024-06-27T22:49:08.015" v="2418" actId="1035"/>
        <pc:sldMkLst>
          <pc:docMk/>
          <pc:sldMk cId="3596357133" sldId="256"/>
        </pc:sldMkLst>
        <pc:spChg chg="add mod">
          <ac:chgData name="Mélanie Brunet" userId="bbaeaea3-b6f0-4041-b971-eb820e1a1ecc" providerId="ADAL" clId="{772BC75B-BDBF-4460-BDB4-963CCCC4E960}" dt="2024-06-26T23:07:54.766" v="5" actId="1076"/>
          <ac:spMkLst>
            <pc:docMk/>
            <pc:sldMk cId="3596357133" sldId="256"/>
            <ac:spMk id="2" creationId="{3A0752F0-9F8D-535B-ECB9-20DCFAEDF69F}"/>
          </ac:spMkLst>
        </pc:spChg>
        <pc:spChg chg="mod">
          <ac:chgData name="Mélanie Brunet" userId="bbaeaea3-b6f0-4041-b971-eb820e1a1ecc" providerId="ADAL" clId="{772BC75B-BDBF-4460-BDB4-963CCCC4E960}" dt="2024-06-26T23:08:53.439" v="77" actId="20577"/>
          <ac:spMkLst>
            <pc:docMk/>
            <pc:sldMk cId="3596357133" sldId="256"/>
            <ac:spMk id="4" creationId="{39EC9EC4-4ABD-D35B-42A7-477E7821DDFA}"/>
          </ac:spMkLst>
        </pc:spChg>
        <pc:spChg chg="del">
          <ac:chgData name="Mélanie Brunet" userId="bbaeaea3-b6f0-4041-b971-eb820e1a1ecc" providerId="ADAL" clId="{772BC75B-BDBF-4460-BDB4-963CCCC4E960}" dt="2024-06-26T23:07:45.636" v="3" actId="478"/>
          <ac:spMkLst>
            <pc:docMk/>
            <pc:sldMk cId="3596357133" sldId="256"/>
            <ac:spMk id="7" creationId="{3A0752F0-9F8D-535B-ECB9-20DCFAEDF69F}"/>
          </ac:spMkLst>
        </pc:spChg>
        <pc:spChg chg="mod">
          <ac:chgData name="Mélanie Brunet" userId="bbaeaea3-b6f0-4041-b971-eb820e1a1ecc" providerId="ADAL" clId="{772BC75B-BDBF-4460-BDB4-963CCCC4E960}" dt="2024-06-27T00:04:39.289" v="319" actId="20577"/>
          <ac:spMkLst>
            <pc:docMk/>
            <pc:sldMk cId="3596357133" sldId="256"/>
            <ac:spMk id="40" creationId="{0FBDC9BD-9107-C063-8848-D446AAE89802}"/>
          </ac:spMkLst>
        </pc:spChg>
        <pc:spChg chg="mod">
          <ac:chgData name="Mélanie Brunet" userId="bbaeaea3-b6f0-4041-b971-eb820e1a1ecc" providerId="ADAL" clId="{772BC75B-BDBF-4460-BDB4-963CCCC4E960}" dt="2024-06-27T00:20:36.096" v="1336" actId="20577"/>
          <ac:spMkLst>
            <pc:docMk/>
            <pc:sldMk cId="3596357133" sldId="256"/>
            <ac:spMk id="42" creationId="{DC650BB9-C37F-3A59-031E-6E5F63F71580}"/>
          </ac:spMkLst>
        </pc:spChg>
        <pc:spChg chg="mod">
          <ac:chgData name="Mélanie Brunet" userId="bbaeaea3-b6f0-4041-b971-eb820e1a1ecc" providerId="ADAL" clId="{772BC75B-BDBF-4460-BDB4-963CCCC4E960}" dt="2024-06-27T22:45:22.901" v="2292" actId="1035"/>
          <ac:spMkLst>
            <pc:docMk/>
            <pc:sldMk cId="3596357133" sldId="256"/>
            <ac:spMk id="51" creationId="{7A076393-B501-4179-1529-D515F1B29440}"/>
          </ac:spMkLst>
        </pc:spChg>
        <pc:spChg chg="mod">
          <ac:chgData name="Mélanie Brunet" userId="bbaeaea3-b6f0-4041-b971-eb820e1a1ecc" providerId="ADAL" clId="{772BC75B-BDBF-4460-BDB4-963CCCC4E960}" dt="2024-06-27T22:45:22.901" v="2292" actId="1035"/>
          <ac:spMkLst>
            <pc:docMk/>
            <pc:sldMk cId="3596357133" sldId="256"/>
            <ac:spMk id="52" creationId="{9C605F59-6626-E8BD-3F9F-53F2E4176A08}"/>
          </ac:spMkLst>
        </pc:spChg>
        <pc:spChg chg="mod">
          <ac:chgData name="Mélanie Brunet" userId="bbaeaea3-b6f0-4041-b971-eb820e1a1ecc" providerId="ADAL" clId="{772BC75B-BDBF-4460-BDB4-963CCCC4E960}" dt="2024-06-27T22:45:30.365" v="2319" actId="1035"/>
          <ac:spMkLst>
            <pc:docMk/>
            <pc:sldMk cId="3596357133" sldId="256"/>
            <ac:spMk id="54" creationId="{432AF036-D871-5F6D-51AE-EA6B8F22BD91}"/>
          </ac:spMkLst>
        </pc:spChg>
        <pc:spChg chg="mod">
          <ac:chgData name="Mélanie Brunet" userId="bbaeaea3-b6f0-4041-b971-eb820e1a1ecc" providerId="ADAL" clId="{772BC75B-BDBF-4460-BDB4-963CCCC4E960}" dt="2024-06-27T22:46:30.762" v="2341" actId="1036"/>
          <ac:spMkLst>
            <pc:docMk/>
            <pc:sldMk cId="3596357133" sldId="256"/>
            <ac:spMk id="55" creationId="{8FB67830-FDDE-64B2-0E4F-D5E52FF2CC0A}"/>
          </ac:spMkLst>
        </pc:spChg>
        <pc:spChg chg="mod">
          <ac:chgData name="Mélanie Brunet" userId="bbaeaea3-b6f0-4041-b971-eb820e1a1ecc" providerId="ADAL" clId="{772BC75B-BDBF-4460-BDB4-963CCCC4E960}" dt="2024-06-27T22:46:30.762" v="2341" actId="1036"/>
          <ac:spMkLst>
            <pc:docMk/>
            <pc:sldMk cId="3596357133" sldId="256"/>
            <ac:spMk id="56" creationId="{ED5AFA30-23D1-E5DE-2524-00B609BEC424}"/>
          </ac:spMkLst>
        </pc:spChg>
        <pc:spChg chg="mod">
          <ac:chgData name="Mélanie Brunet" userId="bbaeaea3-b6f0-4041-b971-eb820e1a1ecc" providerId="ADAL" clId="{772BC75B-BDBF-4460-BDB4-963CCCC4E960}" dt="2024-06-27T22:46:30.762" v="2341" actId="1036"/>
          <ac:spMkLst>
            <pc:docMk/>
            <pc:sldMk cId="3596357133" sldId="256"/>
            <ac:spMk id="58" creationId="{B91320FB-8FF6-B64A-114C-D2968D4770D8}"/>
          </ac:spMkLst>
        </pc:spChg>
        <pc:spChg chg="mod">
          <ac:chgData name="Mélanie Brunet" userId="bbaeaea3-b6f0-4041-b971-eb820e1a1ecc" providerId="ADAL" clId="{772BC75B-BDBF-4460-BDB4-963CCCC4E960}" dt="2024-06-27T22:47:37.653" v="2378" actId="1035"/>
          <ac:spMkLst>
            <pc:docMk/>
            <pc:sldMk cId="3596357133" sldId="256"/>
            <ac:spMk id="59" creationId="{165C64BF-7158-FE07-6486-48CDAE377218}"/>
          </ac:spMkLst>
        </pc:spChg>
        <pc:spChg chg="mod">
          <ac:chgData name="Mélanie Brunet" userId="bbaeaea3-b6f0-4041-b971-eb820e1a1ecc" providerId="ADAL" clId="{772BC75B-BDBF-4460-BDB4-963CCCC4E960}" dt="2024-06-27T22:47:37.653" v="2378" actId="1035"/>
          <ac:spMkLst>
            <pc:docMk/>
            <pc:sldMk cId="3596357133" sldId="256"/>
            <ac:spMk id="60" creationId="{57020775-E009-22EE-72A6-2D6139581626}"/>
          </ac:spMkLst>
        </pc:spChg>
        <pc:spChg chg="mod">
          <ac:chgData name="Mélanie Brunet" userId="bbaeaea3-b6f0-4041-b971-eb820e1a1ecc" providerId="ADAL" clId="{772BC75B-BDBF-4460-BDB4-963CCCC4E960}" dt="2024-06-27T22:47:37.653" v="2378" actId="1035"/>
          <ac:spMkLst>
            <pc:docMk/>
            <pc:sldMk cId="3596357133" sldId="256"/>
            <ac:spMk id="62" creationId="{1D26DC52-172F-1388-DE26-0C3D8E1ACA01}"/>
          </ac:spMkLst>
        </pc:spChg>
        <pc:spChg chg="mod">
          <ac:chgData name="Mélanie Brunet" userId="bbaeaea3-b6f0-4041-b971-eb820e1a1ecc" providerId="ADAL" clId="{772BC75B-BDBF-4460-BDB4-963CCCC4E960}" dt="2024-06-27T22:48:09.849" v="2400" actId="1035"/>
          <ac:spMkLst>
            <pc:docMk/>
            <pc:sldMk cId="3596357133" sldId="256"/>
            <ac:spMk id="63" creationId="{79048BF3-80B0-C7A0-2369-05BDEE57C788}"/>
          </ac:spMkLst>
        </pc:spChg>
        <pc:spChg chg="mod">
          <ac:chgData name="Mélanie Brunet" userId="bbaeaea3-b6f0-4041-b971-eb820e1a1ecc" providerId="ADAL" clId="{772BC75B-BDBF-4460-BDB4-963CCCC4E960}" dt="2024-06-27T22:48:09.849" v="2400" actId="1035"/>
          <ac:spMkLst>
            <pc:docMk/>
            <pc:sldMk cId="3596357133" sldId="256"/>
            <ac:spMk id="1024" creationId="{A42E4DFA-D618-9726-2E2A-40C99F125FAB}"/>
          </ac:spMkLst>
        </pc:spChg>
        <pc:spChg chg="mod">
          <ac:chgData name="Mélanie Brunet" userId="bbaeaea3-b6f0-4041-b971-eb820e1a1ecc" providerId="ADAL" clId="{772BC75B-BDBF-4460-BDB4-963CCCC4E960}" dt="2024-06-27T22:48:16.071" v="2401" actId="14100"/>
          <ac:spMkLst>
            <pc:docMk/>
            <pc:sldMk cId="3596357133" sldId="256"/>
            <ac:spMk id="1027" creationId="{0ED9B5EB-A005-AA7F-84B5-DE4502D120D7}"/>
          </ac:spMkLst>
        </pc:spChg>
        <pc:spChg chg="mod">
          <ac:chgData name="Mélanie Brunet" userId="bbaeaea3-b6f0-4041-b971-eb820e1a1ecc" providerId="ADAL" clId="{772BC75B-BDBF-4460-BDB4-963CCCC4E960}" dt="2024-06-27T22:49:08.015" v="2418" actId="1035"/>
          <ac:spMkLst>
            <pc:docMk/>
            <pc:sldMk cId="3596357133" sldId="256"/>
            <ac:spMk id="1030" creationId="{EFD92903-3B46-FF2E-FF00-115394B4BC0A}"/>
          </ac:spMkLst>
        </pc:spChg>
      </pc:sldChg>
      <pc:sldChg chg="addSp delSp modSp mod">
        <pc:chgData name="Mélanie Brunet" userId="bbaeaea3-b6f0-4041-b971-eb820e1a1ecc" providerId="ADAL" clId="{772BC75B-BDBF-4460-BDB4-963CCCC4E960}" dt="2024-06-27T22:42:49.130" v="2262" actId="20577"/>
        <pc:sldMkLst>
          <pc:docMk/>
          <pc:sldMk cId="3745016423" sldId="257"/>
        </pc:sldMkLst>
        <pc:spChg chg="add mod">
          <ac:chgData name="Mélanie Brunet" userId="bbaeaea3-b6f0-4041-b971-eb820e1a1ecc" providerId="ADAL" clId="{772BC75B-BDBF-4460-BDB4-963CCCC4E960}" dt="2024-06-26T23:07:39.620" v="2" actId="1076"/>
          <ac:spMkLst>
            <pc:docMk/>
            <pc:sldMk cId="3745016423" sldId="257"/>
            <ac:spMk id="2" creationId="{3A0752F0-9F8D-535B-ECB9-20DCFAEDF69F}"/>
          </ac:spMkLst>
        </pc:spChg>
        <pc:spChg chg="mod">
          <ac:chgData name="Mélanie Brunet" userId="bbaeaea3-b6f0-4041-b971-eb820e1a1ecc" providerId="ADAL" clId="{772BC75B-BDBF-4460-BDB4-963CCCC4E960}" dt="2024-06-26T23:08:06.251" v="32" actId="20577"/>
          <ac:spMkLst>
            <pc:docMk/>
            <pc:sldMk cId="3745016423" sldId="257"/>
            <ac:spMk id="4" creationId="{39EC9EC4-4ABD-D35B-42A7-477E7821DDFA}"/>
          </ac:spMkLst>
        </pc:spChg>
        <pc:spChg chg="mod">
          <ac:chgData name="Mélanie Brunet" userId="bbaeaea3-b6f0-4041-b971-eb820e1a1ecc" providerId="ADAL" clId="{772BC75B-BDBF-4460-BDB4-963CCCC4E960}" dt="2024-06-27T00:03:18.904" v="152" actId="20577"/>
          <ac:spMkLst>
            <pc:docMk/>
            <pc:sldMk cId="3745016423" sldId="257"/>
            <ac:spMk id="8" creationId="{2F4EF6EF-E466-73C4-3953-ADE407EA2534}"/>
          </ac:spMkLst>
        </pc:spChg>
        <pc:spChg chg="del">
          <ac:chgData name="Mélanie Brunet" userId="bbaeaea3-b6f0-4041-b971-eb820e1a1ecc" providerId="ADAL" clId="{772BC75B-BDBF-4460-BDB4-963CCCC4E960}" dt="2024-06-26T23:07:30.682" v="1" actId="478"/>
          <ac:spMkLst>
            <pc:docMk/>
            <pc:sldMk cId="3745016423" sldId="257"/>
            <ac:spMk id="9" creationId="{3A0752F0-9F8D-535B-ECB9-20DCFAEDF69F}"/>
          </ac:spMkLst>
        </pc:spChg>
        <pc:spChg chg="mod">
          <ac:chgData name="Mélanie Brunet" userId="bbaeaea3-b6f0-4041-b971-eb820e1a1ecc" providerId="ADAL" clId="{772BC75B-BDBF-4460-BDB4-963CCCC4E960}" dt="2024-06-27T22:41:59.062" v="2258" actId="1076"/>
          <ac:spMkLst>
            <pc:docMk/>
            <pc:sldMk cId="3745016423" sldId="257"/>
            <ac:spMk id="14" creationId="{41FD821F-A32B-4D2C-3821-C28708B476E6}"/>
          </ac:spMkLst>
        </pc:spChg>
        <pc:spChg chg="mod">
          <ac:chgData name="Mélanie Brunet" userId="bbaeaea3-b6f0-4041-b971-eb820e1a1ecc" providerId="ADAL" clId="{772BC75B-BDBF-4460-BDB4-963CCCC4E960}" dt="2024-06-27T00:04:09.423" v="265" actId="20577"/>
          <ac:spMkLst>
            <pc:docMk/>
            <pc:sldMk cId="3745016423" sldId="257"/>
            <ac:spMk id="17" creationId="{481F258C-1157-AC50-8FEF-4FAE59A87072}"/>
          </ac:spMkLst>
        </pc:spChg>
        <pc:spChg chg="mod">
          <ac:chgData name="Mélanie Brunet" userId="bbaeaea3-b6f0-4041-b971-eb820e1a1ecc" providerId="ADAL" clId="{772BC75B-BDBF-4460-BDB4-963CCCC4E960}" dt="2024-06-27T22:42:49.130" v="2262" actId="20577"/>
          <ac:spMkLst>
            <pc:docMk/>
            <pc:sldMk cId="3745016423" sldId="257"/>
            <ac:spMk id="20" creationId="{FE82591E-98F8-A9B2-86DF-1D826248EAD1}"/>
          </ac:spMkLst>
        </pc:spChg>
        <pc:spChg chg="mod">
          <ac:chgData name="Mélanie Brunet" userId="bbaeaea3-b6f0-4041-b971-eb820e1a1ecc" providerId="ADAL" clId="{772BC75B-BDBF-4460-BDB4-963CCCC4E960}" dt="2024-06-27T00:04:14.496" v="279" actId="20577"/>
          <ac:spMkLst>
            <pc:docMk/>
            <pc:sldMk cId="3745016423" sldId="257"/>
            <ac:spMk id="25" creationId="{7F41F204-6C29-6243-B6FF-796F571C4D73}"/>
          </ac:spMkLst>
        </pc:spChg>
        <pc:spChg chg="mod">
          <ac:chgData name="Mélanie Brunet" userId="bbaeaea3-b6f0-4041-b971-eb820e1a1ecc" providerId="ADAL" clId="{772BC75B-BDBF-4460-BDB4-963CCCC4E960}" dt="2024-06-27T00:08:22.338" v="621" actId="20577"/>
          <ac:spMkLst>
            <pc:docMk/>
            <pc:sldMk cId="3745016423" sldId="257"/>
            <ac:spMk id="27" creationId="{94656AD3-E4BA-2915-03A6-12CA8D5DF5D4}"/>
          </ac:spMkLst>
        </pc:spChg>
        <pc:spChg chg="mod">
          <ac:chgData name="Mélanie Brunet" userId="bbaeaea3-b6f0-4041-b971-eb820e1a1ecc" providerId="ADAL" clId="{772BC75B-BDBF-4460-BDB4-963CCCC4E960}" dt="2024-06-27T00:04:19.285" v="288" actId="20577"/>
          <ac:spMkLst>
            <pc:docMk/>
            <pc:sldMk cId="3745016423" sldId="257"/>
            <ac:spMk id="31" creationId="{0E560119-AF04-FE5D-BF3E-39DA10D98727}"/>
          </ac:spMkLst>
        </pc:spChg>
        <pc:spChg chg="mod">
          <ac:chgData name="Mélanie Brunet" userId="bbaeaea3-b6f0-4041-b971-eb820e1a1ecc" providerId="ADAL" clId="{772BC75B-BDBF-4460-BDB4-963CCCC4E960}" dt="2024-06-27T00:10:00.224" v="836" actId="20577"/>
          <ac:spMkLst>
            <pc:docMk/>
            <pc:sldMk cId="3745016423" sldId="257"/>
            <ac:spMk id="34" creationId="{1FA972FD-3A6D-EB29-4D03-3D278EA2496F}"/>
          </ac:spMkLst>
        </pc:spChg>
        <pc:spChg chg="mod">
          <ac:chgData name="Mélanie Brunet" userId="bbaeaea3-b6f0-4041-b971-eb820e1a1ecc" providerId="ADAL" clId="{772BC75B-BDBF-4460-BDB4-963CCCC4E960}" dt="2024-06-27T00:04:23.771" v="295" actId="20577"/>
          <ac:spMkLst>
            <pc:docMk/>
            <pc:sldMk cId="3745016423" sldId="257"/>
            <ac:spMk id="36" creationId="{083376F9-6B0A-5570-0BE0-C212AB2C4D3B}"/>
          </ac:spMkLst>
        </pc:spChg>
        <pc:spChg chg="mod">
          <ac:chgData name="Mélanie Brunet" userId="bbaeaea3-b6f0-4041-b971-eb820e1a1ecc" providerId="ADAL" clId="{772BC75B-BDBF-4460-BDB4-963CCCC4E960}" dt="2024-06-27T00:11:32.201" v="1056" actId="20577"/>
          <ac:spMkLst>
            <pc:docMk/>
            <pc:sldMk cId="3745016423" sldId="257"/>
            <ac:spMk id="38" creationId="{8F8F778E-8EA1-0C16-8B6A-3A336C3DB58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168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267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242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796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49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90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8604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742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936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50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84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creativecommons.org/licenses/by/4.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umn.edu/opentextbooks/reviews/rubric" TargetMode="External"/><Relationship Id="rId7" Type="http://schemas.openxmlformats.org/officeDocument/2006/relationships/hyperlink" Target="https://creativecommons.org/licenses/by/4.0/" TargetMode="External"/><Relationship Id="rId2" Type="http://schemas.openxmlformats.org/officeDocument/2006/relationships/hyperlink" Target="https://open.bccampus.ca/files/2014/07/Faculty-Guide-22-Apr-15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96B48AE2-A881-929B-7AE5-D4F98F217FDF}"/>
              </a:ext>
            </a:extLst>
          </p:cNvPr>
          <p:cNvSpPr/>
          <p:nvPr/>
        </p:nvSpPr>
        <p:spPr>
          <a:xfrm>
            <a:off x="318113" y="3440493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9EC4-4ABD-D35B-42A7-477E7821DDFA}"/>
              </a:ext>
            </a:extLst>
          </p:cNvPr>
          <p:cNvSpPr txBox="1"/>
          <p:nvPr/>
        </p:nvSpPr>
        <p:spPr>
          <a:xfrm>
            <a:off x="823182" y="183023"/>
            <a:ext cx="5231570" cy="40011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kern="0" dirty="0" err="1">
                <a:latin typeface="Work sans" panose="020F0502020204030204" pitchFamily="2" charset="0"/>
              </a:rPr>
              <a:t>Evaluating</a:t>
            </a:r>
            <a:r>
              <a:rPr lang="fr-CA" sz="2000" b="1" kern="0" dirty="0">
                <a:latin typeface="Work sans" panose="020F0502020204030204" pitchFamily="2" charset="0"/>
              </a:rPr>
              <a:t> an OER</a:t>
            </a:r>
            <a:endParaRPr lang="en-CA" sz="2000" b="1" kern="0" dirty="0">
              <a:latin typeface="Work sans" panose="020F05020202040302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FD821F-A32B-4D2C-3821-C28708B476E6}"/>
              </a:ext>
            </a:extLst>
          </p:cNvPr>
          <p:cNvSpPr txBox="1"/>
          <p:nvPr/>
        </p:nvSpPr>
        <p:spPr>
          <a:xfrm>
            <a:off x="318112" y="2741144"/>
            <a:ext cx="62018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Generally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 an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comprehensive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OER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evaluation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considers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following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criteria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: </a:t>
            </a:r>
            <a:endParaRPr lang="fr-FR" sz="1400" dirty="0">
              <a:solidFill>
                <a:srgbClr val="2D2D2C"/>
              </a:solidFill>
              <a:latin typeface="Work sans" pitchFamily="2" charset="0"/>
            </a:endParaRP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481F258C-1157-AC50-8FEF-4FAE59A87072}"/>
              </a:ext>
            </a:extLst>
          </p:cNvPr>
          <p:cNvSpPr txBox="1"/>
          <p:nvPr/>
        </p:nvSpPr>
        <p:spPr>
          <a:xfrm>
            <a:off x="730074" y="3436123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latin typeface="Work sans" pitchFamily="2" charset="0"/>
              </a:rPr>
              <a:t>S</a:t>
            </a:r>
            <a:r>
              <a:rPr lang="en-CA" b="1" dirty="0">
                <a:latin typeface="Work sans" pitchFamily="2" charset="0"/>
              </a:rPr>
              <a:t>cope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82591E-98F8-A9B2-86DF-1D826248EAD1}"/>
              </a:ext>
            </a:extLst>
          </p:cNvPr>
          <p:cNvSpPr txBox="1"/>
          <p:nvPr/>
        </p:nvSpPr>
        <p:spPr>
          <a:xfrm>
            <a:off x="740897" y="3838734"/>
            <a:ext cx="58500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Does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OER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appropriately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cover the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material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and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ideas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related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to the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subject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?</a:t>
            </a:r>
            <a:endParaRPr lang="en-CA" sz="1400" dirty="0"/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929609D9-7E78-2D03-2D0D-7313CA44E9C8}"/>
              </a:ext>
            </a:extLst>
          </p:cNvPr>
          <p:cNvSpPr/>
          <p:nvPr/>
        </p:nvSpPr>
        <p:spPr>
          <a:xfrm>
            <a:off x="318113" y="4393522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25" name="TextBox 20">
            <a:extLst>
              <a:ext uri="{FF2B5EF4-FFF2-40B4-BE49-F238E27FC236}">
                <a16:creationId xmlns:a16="http://schemas.microsoft.com/office/drawing/2014/main" id="{7F41F204-6C29-6243-B6FF-796F571C4D73}"/>
              </a:ext>
            </a:extLst>
          </p:cNvPr>
          <p:cNvSpPr txBox="1"/>
          <p:nvPr/>
        </p:nvSpPr>
        <p:spPr>
          <a:xfrm>
            <a:off x="730078" y="4430227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b="1" dirty="0">
                <a:latin typeface="Work sans" pitchFamily="2" charset="0"/>
              </a:rPr>
              <a:t>Accuracy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4656AD3-E4BA-2915-03A6-12CA8D5DF5D4}"/>
              </a:ext>
            </a:extLst>
          </p:cNvPr>
          <p:cNvSpPr txBox="1"/>
          <p:nvPr/>
        </p:nvSpPr>
        <p:spPr>
          <a:xfrm>
            <a:off x="728433" y="4841442"/>
            <a:ext cx="60084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Is the content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accurate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 objective, and free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from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errors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? If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it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has been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translated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,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what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is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the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quality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of the translation?</a:t>
            </a:r>
            <a:endParaRPr lang="en-CA" sz="1400" dirty="0"/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035058CA-CA2B-0846-1E13-0060BA203DE5}"/>
              </a:ext>
            </a:extLst>
          </p:cNvPr>
          <p:cNvSpPr/>
          <p:nvPr/>
        </p:nvSpPr>
        <p:spPr>
          <a:xfrm>
            <a:off x="318113" y="5401182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1" name="TextBox 20">
            <a:extLst>
              <a:ext uri="{FF2B5EF4-FFF2-40B4-BE49-F238E27FC236}">
                <a16:creationId xmlns:a16="http://schemas.microsoft.com/office/drawing/2014/main" id="{0E560119-AF04-FE5D-BF3E-39DA10D98727}"/>
              </a:ext>
            </a:extLst>
          </p:cNvPr>
          <p:cNvSpPr txBox="1"/>
          <p:nvPr/>
        </p:nvSpPr>
        <p:spPr>
          <a:xfrm>
            <a:off x="730078" y="5437887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b="1" dirty="0">
                <a:latin typeface="Work sans" pitchFamily="2" charset="0"/>
              </a:rPr>
              <a:t>Relevancy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A972FD-3A6D-EB29-4D03-3D278EA2496F}"/>
              </a:ext>
            </a:extLst>
          </p:cNvPr>
          <p:cNvSpPr txBox="1"/>
          <p:nvPr/>
        </p:nvSpPr>
        <p:spPr>
          <a:xfrm>
            <a:off x="728433" y="5798031"/>
            <a:ext cx="60084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Is the content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current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or are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necessary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updates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relatively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easy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and simple to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implement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? Is the content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suitable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for the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desired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education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level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?</a:t>
            </a:r>
            <a:endParaRPr lang="en-CA" sz="1400" dirty="0"/>
          </a:p>
        </p:txBody>
      </p:sp>
      <p:sp>
        <p:nvSpPr>
          <p:cNvPr id="35" name="Flowchart: Connector 34">
            <a:extLst>
              <a:ext uri="{FF2B5EF4-FFF2-40B4-BE49-F238E27FC236}">
                <a16:creationId xmlns:a16="http://schemas.microsoft.com/office/drawing/2014/main" id="{0F5AC323-7EF2-F750-4836-2CB3CC0B0D5A}"/>
              </a:ext>
            </a:extLst>
          </p:cNvPr>
          <p:cNvSpPr/>
          <p:nvPr/>
        </p:nvSpPr>
        <p:spPr>
          <a:xfrm>
            <a:off x="318112" y="6534274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6" name="TextBox 20">
            <a:extLst>
              <a:ext uri="{FF2B5EF4-FFF2-40B4-BE49-F238E27FC236}">
                <a16:creationId xmlns:a16="http://schemas.microsoft.com/office/drawing/2014/main" id="{083376F9-6B0A-5570-0BE0-C212AB2C4D3B}"/>
              </a:ext>
            </a:extLst>
          </p:cNvPr>
          <p:cNvSpPr txBox="1"/>
          <p:nvPr/>
        </p:nvSpPr>
        <p:spPr>
          <a:xfrm>
            <a:off x="730077" y="6558947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 err="1">
                <a:latin typeface="Work sans" pitchFamily="2" charset="0"/>
              </a:rPr>
              <a:t>Authority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8F778E-8EA1-0C16-8B6A-3A336C3DB58B}"/>
              </a:ext>
            </a:extLst>
          </p:cNvPr>
          <p:cNvSpPr txBox="1"/>
          <p:nvPr/>
        </p:nvSpPr>
        <p:spPr>
          <a:xfrm>
            <a:off x="728433" y="6941828"/>
            <a:ext cx="57434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Was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OER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created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or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adapted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by a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subject-matter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expert? In the case of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co-creation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with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students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was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OER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created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in the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context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of a course and/or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under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supervision of a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faculty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member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?</a:t>
            </a:r>
            <a:endParaRPr lang="en-CA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4EF6EF-E466-73C4-3953-ADE407EA2534}"/>
              </a:ext>
            </a:extLst>
          </p:cNvPr>
          <p:cNvSpPr txBox="1"/>
          <p:nvPr/>
        </p:nvSpPr>
        <p:spPr>
          <a:xfrm>
            <a:off x="389125" y="816814"/>
            <a:ext cx="61507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 err="1">
                <a:solidFill>
                  <a:srgbClr val="2D2D2C"/>
                </a:solidFill>
                <a:latin typeface="Work Sans" pitchFamily="2" charset="0"/>
              </a:rPr>
              <a:t>Does</a:t>
            </a:r>
            <a:r>
              <a:rPr lang="fr-FR" sz="1600" dirty="0">
                <a:solidFill>
                  <a:srgbClr val="2D2D2C"/>
                </a:solidFill>
                <a:latin typeface="Work Sans" pitchFamily="2" charset="0"/>
              </a:rPr>
              <a:t> the </a:t>
            </a:r>
            <a:r>
              <a:rPr lang="fr-FR" sz="1600" dirty="0" err="1">
                <a:solidFill>
                  <a:srgbClr val="2D2D2C"/>
                </a:solidFill>
                <a:latin typeface="Work Sans" pitchFamily="2" charset="0"/>
              </a:rPr>
              <a:t>resource</a:t>
            </a:r>
            <a:r>
              <a:rPr lang="fr-FR" sz="1600" dirty="0">
                <a:solidFill>
                  <a:srgbClr val="2D2D2C"/>
                </a:solidFill>
                <a:latin typeface="Work Sans" pitchFamily="2" charset="0"/>
              </a:rPr>
              <a:t> help </a:t>
            </a:r>
            <a:r>
              <a:rPr lang="fr-FR" sz="1600" dirty="0" err="1">
                <a:solidFill>
                  <a:srgbClr val="2D2D2C"/>
                </a:solidFill>
                <a:latin typeface="Work Sans" pitchFamily="2" charset="0"/>
              </a:rPr>
              <a:t>students</a:t>
            </a:r>
            <a:r>
              <a:rPr lang="fr-FR" sz="16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600" dirty="0" err="1">
                <a:solidFill>
                  <a:srgbClr val="2D2D2C"/>
                </a:solidFill>
                <a:latin typeface="Work Sans" pitchFamily="2" charset="0"/>
              </a:rPr>
              <a:t>meet</a:t>
            </a:r>
            <a:r>
              <a:rPr lang="fr-FR" sz="1600" dirty="0">
                <a:solidFill>
                  <a:srgbClr val="2D2D2C"/>
                </a:solidFill>
                <a:latin typeface="Work Sans" pitchFamily="2" charset="0"/>
              </a:rPr>
              <a:t> the </a:t>
            </a:r>
            <a:r>
              <a:rPr lang="fr-FR" sz="1600" dirty="0" err="1">
                <a:solidFill>
                  <a:srgbClr val="2D2D2C"/>
                </a:solidFill>
                <a:latin typeface="Work Sans" pitchFamily="2" charset="0"/>
              </a:rPr>
              <a:t>course’s</a:t>
            </a:r>
            <a:r>
              <a:rPr lang="fr-FR" sz="16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600" dirty="0" err="1">
                <a:solidFill>
                  <a:srgbClr val="2D2D2C"/>
                </a:solidFill>
                <a:latin typeface="Work Sans" pitchFamily="2" charset="0"/>
              </a:rPr>
              <a:t>learning</a:t>
            </a:r>
            <a:r>
              <a:rPr lang="fr-FR" sz="1600" dirty="0">
                <a:solidFill>
                  <a:srgbClr val="2D2D2C"/>
                </a:solidFill>
                <a:latin typeface="Work Sans" pitchFamily="2" charset="0"/>
              </a:rPr>
              <a:t> objective?</a:t>
            </a:r>
            <a:endParaRPr lang="en-CA" sz="1600" dirty="0">
              <a:latin typeface="Work sans" pitchFamily="2" charset="0"/>
            </a:endParaRPr>
          </a:p>
        </p:txBody>
      </p:sp>
      <p:pic>
        <p:nvPicPr>
          <p:cNvPr id="10" name="Graphic 9" descr="Clipboard Checked with solid fill">
            <a:extLst>
              <a:ext uri="{FF2B5EF4-FFF2-40B4-BE49-F238E27FC236}">
                <a16:creationId xmlns:a16="http://schemas.microsoft.com/office/drawing/2014/main" id="{2638C4E3-5879-FEC3-19DD-32DAE33F8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4582" y="1621799"/>
            <a:ext cx="968836" cy="968836"/>
          </a:xfrm>
          <a:prstGeom prst="rect">
            <a:avLst/>
          </a:prstGeom>
        </p:spPr>
      </p:pic>
      <p:pic>
        <p:nvPicPr>
          <p:cNvPr id="7" name="Picture 6" descr="INNOVA metal darker">
            <a:extLst>
              <a:ext uri="{FF2B5EF4-FFF2-40B4-BE49-F238E27FC236}">
                <a16:creationId xmlns:a16="http://schemas.microsoft.com/office/drawing/2014/main" id="{08363CB9-3D80-B1F5-463A-C3F3B911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08" y="8206152"/>
            <a:ext cx="1127431" cy="5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by">
            <a:extLst>
              <a:ext uri="{FF2B5EF4-FFF2-40B4-BE49-F238E27FC236}">
                <a16:creationId xmlns:a16="http://schemas.microsoft.com/office/drawing/2014/main" id="{8BD7450F-A888-1B29-F79D-EAF257054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098" y="8162252"/>
            <a:ext cx="873689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black and grey logo&#10;&#10;Description automatically generated">
            <a:extLst>
              <a:ext uri="{FF2B5EF4-FFF2-40B4-BE49-F238E27FC236}">
                <a16:creationId xmlns:a16="http://schemas.microsoft.com/office/drawing/2014/main" id="{DD4E3D9B-58BC-A697-ED84-CEA4D653C6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791" y="8097652"/>
            <a:ext cx="647803" cy="785415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3A0752F0-9F8D-535B-ECB9-20DCFAEDF69F}"/>
              </a:ext>
            </a:extLst>
          </p:cNvPr>
          <p:cNvSpPr txBox="1"/>
          <p:nvPr/>
        </p:nvSpPr>
        <p:spPr>
          <a:xfrm>
            <a:off x="2671839" y="8504815"/>
            <a:ext cx="3985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 dirty="0">
                <a:latin typeface="Work sans" pitchFamily="2" charset="0"/>
              </a:rPr>
              <a:t>This document is made available under a </a:t>
            </a:r>
            <a:r>
              <a:rPr lang="en-CA" sz="900" dirty="0">
                <a:latin typeface="Work sans" pitchFamily="2" charset="0"/>
                <a:hlinkClick r:id="rId7"/>
              </a:rPr>
              <a:t>Creative Commons Attribution 4.0 International licence</a:t>
            </a:r>
            <a:r>
              <a:rPr lang="en-CA" sz="900" dirty="0">
                <a:latin typeface="Work san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5016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EC9EC4-4ABD-D35B-42A7-477E7821DDFA}"/>
              </a:ext>
            </a:extLst>
          </p:cNvPr>
          <p:cNvSpPr txBox="1"/>
          <p:nvPr/>
        </p:nvSpPr>
        <p:spPr>
          <a:xfrm>
            <a:off x="823182" y="183023"/>
            <a:ext cx="5231570" cy="40011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kern="0" dirty="0" err="1">
                <a:latin typeface="Work sans" panose="020F0502020204030204" pitchFamily="2" charset="0"/>
              </a:rPr>
              <a:t>Evaluating</a:t>
            </a:r>
            <a:r>
              <a:rPr lang="fr-CA" sz="2000" b="1" kern="0">
                <a:latin typeface="Work sans" panose="020F0502020204030204" pitchFamily="2" charset="0"/>
              </a:rPr>
              <a:t> an OER</a:t>
            </a:r>
            <a:endParaRPr lang="en-CA" sz="2000" b="1" kern="0" dirty="0">
              <a:latin typeface="Work sans" panose="020F0502020204030204" pitchFamily="2" charset="0"/>
            </a:endParaRPr>
          </a:p>
        </p:txBody>
      </p:sp>
      <p:sp>
        <p:nvSpPr>
          <p:cNvPr id="39" name="Flowchart: Connector 38">
            <a:extLst>
              <a:ext uri="{FF2B5EF4-FFF2-40B4-BE49-F238E27FC236}">
                <a16:creationId xmlns:a16="http://schemas.microsoft.com/office/drawing/2014/main" id="{17505463-7977-A5AE-BDCB-EDF381F2C44D}"/>
              </a:ext>
            </a:extLst>
          </p:cNvPr>
          <p:cNvSpPr/>
          <p:nvPr/>
        </p:nvSpPr>
        <p:spPr>
          <a:xfrm>
            <a:off x="318110" y="882432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0" name="TextBox 20">
            <a:extLst>
              <a:ext uri="{FF2B5EF4-FFF2-40B4-BE49-F238E27FC236}">
                <a16:creationId xmlns:a16="http://schemas.microsoft.com/office/drawing/2014/main" id="{0FBDC9BD-9107-C063-8848-D446AAE89802}"/>
              </a:ext>
            </a:extLst>
          </p:cNvPr>
          <p:cNvSpPr txBox="1"/>
          <p:nvPr/>
        </p:nvSpPr>
        <p:spPr>
          <a:xfrm>
            <a:off x="730075" y="919137"/>
            <a:ext cx="3474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latin typeface="Work sans" pitchFamily="2" charset="0"/>
              </a:rPr>
              <a:t>Accessibility and </a:t>
            </a:r>
            <a:r>
              <a:rPr lang="fr-CA" b="1" dirty="0" err="1">
                <a:latin typeface="Work sans" pitchFamily="2" charset="0"/>
              </a:rPr>
              <a:t>ease</a:t>
            </a:r>
            <a:r>
              <a:rPr lang="fr-CA" b="1" dirty="0">
                <a:latin typeface="Work sans" pitchFamily="2" charset="0"/>
              </a:rPr>
              <a:t> of use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C650BB9-C37F-3A59-031E-6E5F63F71580}"/>
              </a:ext>
            </a:extLst>
          </p:cNvPr>
          <p:cNvSpPr txBox="1"/>
          <p:nvPr/>
        </p:nvSpPr>
        <p:spPr>
          <a:xfrm>
            <a:off x="730070" y="1275520"/>
            <a:ext cx="58098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Does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OER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include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measures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that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support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accessibility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such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as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subtitles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for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videos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or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transcripts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for podcasts,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multi-format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availability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, and a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similar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experience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on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different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devices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?</a:t>
            </a:r>
            <a:endParaRPr lang="en-CA" sz="1400" dirty="0"/>
          </a:p>
        </p:txBody>
      </p:sp>
      <p:sp>
        <p:nvSpPr>
          <p:cNvPr id="51" name="Flowchart: Connector 50">
            <a:extLst>
              <a:ext uri="{FF2B5EF4-FFF2-40B4-BE49-F238E27FC236}">
                <a16:creationId xmlns:a16="http://schemas.microsoft.com/office/drawing/2014/main" id="{7A076393-B501-4179-1529-D515F1B29440}"/>
              </a:ext>
            </a:extLst>
          </p:cNvPr>
          <p:cNvSpPr/>
          <p:nvPr/>
        </p:nvSpPr>
        <p:spPr>
          <a:xfrm>
            <a:off x="318108" y="2109089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52" name="TextBox 20">
            <a:extLst>
              <a:ext uri="{FF2B5EF4-FFF2-40B4-BE49-F238E27FC236}">
                <a16:creationId xmlns:a16="http://schemas.microsoft.com/office/drawing/2014/main" id="{9C605F59-6626-E8BD-3F9F-53F2E4176A08}"/>
              </a:ext>
            </a:extLst>
          </p:cNvPr>
          <p:cNvSpPr txBox="1"/>
          <p:nvPr/>
        </p:nvSpPr>
        <p:spPr>
          <a:xfrm>
            <a:off x="730073" y="2145794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 err="1">
                <a:latin typeface="Work sans" pitchFamily="2" charset="0"/>
              </a:rPr>
              <a:t>Modularity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32AF036-D871-5F6D-51AE-EA6B8F22BD91}"/>
              </a:ext>
            </a:extLst>
          </p:cNvPr>
          <p:cNvSpPr txBox="1"/>
          <p:nvPr/>
        </p:nvSpPr>
        <p:spPr>
          <a:xfrm>
            <a:off x="730071" y="2566765"/>
            <a:ext cx="58500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Can the OER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be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easily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divided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into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sections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that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can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be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assigned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at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different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times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throughout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the course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without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causing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confusion for the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learner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?</a:t>
            </a:r>
            <a:endParaRPr lang="en-CA" sz="1400" dirty="0"/>
          </a:p>
        </p:txBody>
      </p:sp>
      <p:sp>
        <p:nvSpPr>
          <p:cNvPr id="55" name="Flowchart: Connector 54">
            <a:extLst>
              <a:ext uri="{FF2B5EF4-FFF2-40B4-BE49-F238E27FC236}">
                <a16:creationId xmlns:a16="http://schemas.microsoft.com/office/drawing/2014/main" id="{8FB67830-FDDE-64B2-0E4F-D5E52FF2CC0A}"/>
              </a:ext>
            </a:extLst>
          </p:cNvPr>
          <p:cNvSpPr/>
          <p:nvPr/>
        </p:nvSpPr>
        <p:spPr>
          <a:xfrm>
            <a:off x="318108" y="3404393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56" name="TextBox 20">
            <a:extLst>
              <a:ext uri="{FF2B5EF4-FFF2-40B4-BE49-F238E27FC236}">
                <a16:creationId xmlns:a16="http://schemas.microsoft.com/office/drawing/2014/main" id="{ED5AFA30-23D1-E5DE-2524-00B609BEC424}"/>
              </a:ext>
            </a:extLst>
          </p:cNvPr>
          <p:cNvSpPr txBox="1"/>
          <p:nvPr/>
        </p:nvSpPr>
        <p:spPr>
          <a:xfrm>
            <a:off x="730073" y="3441098"/>
            <a:ext cx="3869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latin typeface="Work sans" pitchFamily="2" charset="0"/>
              </a:rPr>
              <a:t>Cultural relevance and inclusion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91320FB-8FF6-B64A-114C-D2968D4770D8}"/>
              </a:ext>
            </a:extLst>
          </p:cNvPr>
          <p:cNvSpPr txBox="1"/>
          <p:nvPr/>
        </p:nvSpPr>
        <p:spPr>
          <a:xfrm>
            <a:off x="730071" y="3849972"/>
            <a:ext cx="58500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Does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content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include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example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that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represent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diversity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in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gender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, race, culture, and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experience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? Is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it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appropriate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in the local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context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in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which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it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is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being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used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or can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it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be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easily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adapted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? </a:t>
            </a:r>
            <a:endParaRPr lang="en-CA" sz="1400" dirty="0"/>
          </a:p>
        </p:txBody>
      </p:sp>
      <p:sp>
        <p:nvSpPr>
          <p:cNvPr id="59" name="Flowchart: Connector 58">
            <a:extLst>
              <a:ext uri="{FF2B5EF4-FFF2-40B4-BE49-F238E27FC236}">
                <a16:creationId xmlns:a16="http://schemas.microsoft.com/office/drawing/2014/main" id="{165C64BF-7158-FE07-6486-48CDAE377218}"/>
              </a:ext>
            </a:extLst>
          </p:cNvPr>
          <p:cNvSpPr/>
          <p:nvPr/>
        </p:nvSpPr>
        <p:spPr>
          <a:xfrm>
            <a:off x="318108" y="4911165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8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0" name="TextBox 20">
            <a:extLst>
              <a:ext uri="{FF2B5EF4-FFF2-40B4-BE49-F238E27FC236}">
                <a16:creationId xmlns:a16="http://schemas.microsoft.com/office/drawing/2014/main" id="{57020775-E009-22EE-72A6-2D6139581626}"/>
              </a:ext>
            </a:extLst>
          </p:cNvPr>
          <p:cNvSpPr txBox="1"/>
          <p:nvPr/>
        </p:nvSpPr>
        <p:spPr>
          <a:xfrm>
            <a:off x="730073" y="4947870"/>
            <a:ext cx="2542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 err="1">
                <a:latin typeface="Work sans" pitchFamily="2" charset="0"/>
              </a:rPr>
              <a:t>Additional</a:t>
            </a:r>
            <a:r>
              <a:rPr lang="fr-CA" b="1" dirty="0">
                <a:latin typeface="Work sans" pitchFamily="2" charset="0"/>
              </a:rPr>
              <a:t> </a:t>
            </a:r>
            <a:r>
              <a:rPr lang="fr-CA" b="1" dirty="0" err="1">
                <a:latin typeface="Work sans" pitchFamily="2" charset="0"/>
              </a:rPr>
              <a:t>resources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D26DC52-172F-1388-DE26-0C3D8E1ACA01}"/>
              </a:ext>
            </a:extLst>
          </p:cNvPr>
          <p:cNvSpPr txBox="1"/>
          <p:nvPr/>
        </p:nvSpPr>
        <p:spPr>
          <a:xfrm>
            <a:off x="740370" y="5373640"/>
            <a:ext cx="57995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Does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the OER come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with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supplementary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materials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(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videos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, interactive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activities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, question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bank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, etc.)?</a:t>
            </a:r>
            <a:endParaRPr lang="en-CA" sz="1400" dirty="0"/>
          </a:p>
        </p:txBody>
      </p:sp>
      <p:sp>
        <p:nvSpPr>
          <p:cNvPr id="63" name="Flowchart: Connector 62">
            <a:extLst>
              <a:ext uri="{FF2B5EF4-FFF2-40B4-BE49-F238E27FC236}">
                <a16:creationId xmlns:a16="http://schemas.microsoft.com/office/drawing/2014/main" id="{79048BF3-80B0-C7A0-2369-05BDEE57C788}"/>
              </a:ext>
            </a:extLst>
          </p:cNvPr>
          <p:cNvSpPr/>
          <p:nvPr/>
        </p:nvSpPr>
        <p:spPr>
          <a:xfrm>
            <a:off x="309916" y="5980109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24" name="TextBox 20">
            <a:extLst>
              <a:ext uri="{FF2B5EF4-FFF2-40B4-BE49-F238E27FC236}">
                <a16:creationId xmlns:a16="http://schemas.microsoft.com/office/drawing/2014/main" id="{A42E4DFA-D618-9726-2E2A-40C99F125FAB}"/>
              </a:ext>
            </a:extLst>
          </p:cNvPr>
          <p:cNvSpPr txBox="1"/>
          <p:nvPr/>
        </p:nvSpPr>
        <p:spPr>
          <a:xfrm>
            <a:off x="721881" y="601681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 err="1">
                <a:latin typeface="Work sans" pitchFamily="2" charset="0"/>
              </a:rPr>
              <a:t>Licensing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1027" name="TextBox 1026">
            <a:extLst>
              <a:ext uri="{FF2B5EF4-FFF2-40B4-BE49-F238E27FC236}">
                <a16:creationId xmlns:a16="http://schemas.microsoft.com/office/drawing/2014/main" id="{0ED9B5EB-A005-AA7F-84B5-DE4502D120D7}"/>
              </a:ext>
            </a:extLst>
          </p:cNvPr>
          <p:cNvSpPr txBox="1"/>
          <p:nvPr/>
        </p:nvSpPr>
        <p:spPr>
          <a:xfrm>
            <a:off x="730070" y="6419425"/>
            <a:ext cx="57995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Is the OER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available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through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o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pen licence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terms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that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allow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it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to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be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reused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modified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 and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distributed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without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usual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copyright restrictions?</a:t>
            </a:r>
            <a:endParaRPr lang="en-CA" sz="1400" dirty="0"/>
          </a:p>
        </p:txBody>
      </p:sp>
      <p:sp>
        <p:nvSpPr>
          <p:cNvPr id="1030" name="TextBox 1029">
            <a:extLst>
              <a:ext uri="{FF2B5EF4-FFF2-40B4-BE49-F238E27FC236}">
                <a16:creationId xmlns:a16="http://schemas.microsoft.com/office/drawing/2014/main" id="{EFD92903-3B46-FF2E-FF00-115394B4BC0A}"/>
              </a:ext>
            </a:extLst>
          </p:cNvPr>
          <p:cNvSpPr txBox="1"/>
          <p:nvPr/>
        </p:nvSpPr>
        <p:spPr>
          <a:xfrm>
            <a:off x="309916" y="7587631"/>
            <a:ext cx="6229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This list of criteria is an adaptation of BCOER, </a:t>
            </a:r>
            <a:r>
              <a:rPr lang="en-CA" sz="900" b="0" i="0" u="none" strike="noStrike" dirty="0">
                <a:solidFill>
                  <a:srgbClr val="2D2D2C"/>
                </a:solidFill>
                <a:effectLst/>
                <a:latin typeface="Work Sans" pitchFamily="2" charset="0"/>
                <a:hlinkClick r:id="rId2"/>
              </a:rPr>
              <a:t>Faculty Guide for Evaluating Open Educational Resources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 Apri</a:t>
            </a:r>
            <a:r>
              <a:rPr lang="en-CA" sz="900" dirty="0">
                <a:solidFill>
                  <a:srgbClr val="2D2D2C"/>
                </a:solidFill>
                <a:latin typeface="Work Sans" pitchFamily="2" charset="0"/>
              </a:rPr>
              <a:t>l 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2015, </a:t>
            </a:r>
            <a:r>
              <a:rPr lang="en-CA" sz="900" b="0" i="0" u="none" strike="noStrike" dirty="0">
                <a:solidFill>
                  <a:srgbClr val="2D2D2C"/>
                </a:solidFill>
                <a:effectLst/>
                <a:latin typeface="Work Sans" pitchFamily="2" charset="0"/>
              </a:rPr>
              <a:t>CC BY 4.0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 </a:t>
            </a:r>
            <a:r>
              <a:rPr lang="en-CA" sz="900" dirty="0">
                <a:solidFill>
                  <a:srgbClr val="2D2D2C"/>
                </a:solidFill>
                <a:latin typeface="Work Sans" pitchFamily="2" charset="0"/>
              </a:rPr>
              <a:t>and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Open Textbook Library, </a:t>
            </a:r>
            <a:r>
              <a:rPr lang="en-CA" sz="900" b="0" i="0" u="none" strike="noStrike" dirty="0">
                <a:solidFill>
                  <a:srgbClr val="2D2D2C"/>
                </a:solidFill>
                <a:effectLst/>
                <a:latin typeface="Work Sans" pitchFamily="2" charset="0"/>
                <a:hlinkClick r:id="rId3"/>
              </a:rPr>
              <a:t>Open Textbooks Review Criteria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 </a:t>
            </a:r>
            <a:r>
              <a:rPr lang="en-CA" sz="900" dirty="0">
                <a:solidFill>
                  <a:srgbClr val="2D2D2C"/>
                </a:solidFill>
                <a:latin typeface="Work Sans" pitchFamily="2" charset="0"/>
              </a:rPr>
              <a:t>n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.d., </a:t>
            </a:r>
            <a:r>
              <a:rPr lang="en-CA" sz="900" b="0" i="0" u="none" strike="noStrike" dirty="0">
                <a:solidFill>
                  <a:srgbClr val="2D2D2C"/>
                </a:solidFill>
                <a:effectLst/>
                <a:latin typeface="Work Sans" pitchFamily="2" charset="0"/>
              </a:rPr>
              <a:t>CC BY 3.0.</a:t>
            </a:r>
            <a:endParaRPr lang="en-CA" sz="900" dirty="0"/>
          </a:p>
        </p:txBody>
      </p:sp>
      <p:pic>
        <p:nvPicPr>
          <p:cNvPr id="3" name="Picture 2" descr="INNOVA metal darker">
            <a:extLst>
              <a:ext uri="{FF2B5EF4-FFF2-40B4-BE49-F238E27FC236}">
                <a16:creationId xmlns:a16="http://schemas.microsoft.com/office/drawing/2014/main" id="{08363CB9-3D80-B1F5-463A-C3F3B911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9" y="8324734"/>
            <a:ext cx="1127431" cy="5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y">
            <a:extLst>
              <a:ext uri="{FF2B5EF4-FFF2-40B4-BE49-F238E27FC236}">
                <a16:creationId xmlns:a16="http://schemas.microsoft.com/office/drawing/2014/main" id="{8BD7450F-A888-1B29-F79D-EAF257054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09" y="8280834"/>
            <a:ext cx="873689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grey logo&#10;&#10;Description automatically generated">
            <a:extLst>
              <a:ext uri="{FF2B5EF4-FFF2-40B4-BE49-F238E27FC236}">
                <a16:creationId xmlns:a16="http://schemas.microsoft.com/office/drawing/2014/main" id="{DD4E3D9B-58BC-A697-ED84-CEA4D653C6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902" y="8216234"/>
            <a:ext cx="647803" cy="785415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3A0752F0-9F8D-535B-ECB9-20DCFAEDF69F}"/>
              </a:ext>
            </a:extLst>
          </p:cNvPr>
          <p:cNvSpPr txBox="1"/>
          <p:nvPr/>
        </p:nvSpPr>
        <p:spPr>
          <a:xfrm>
            <a:off x="2726773" y="8608940"/>
            <a:ext cx="3985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 dirty="0">
                <a:latin typeface="Work sans" pitchFamily="2" charset="0"/>
              </a:rPr>
              <a:t>This document is made available under a </a:t>
            </a:r>
            <a:r>
              <a:rPr lang="en-CA" sz="900" dirty="0">
                <a:latin typeface="Work sans" pitchFamily="2" charset="0"/>
                <a:hlinkClick r:id="rId7"/>
              </a:rPr>
              <a:t>Creative Commons Attribution 4.0 International licence</a:t>
            </a:r>
            <a:r>
              <a:rPr lang="en-CA" sz="900" dirty="0">
                <a:latin typeface="Work san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635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180ED3FD598C43A09929F11264A7D0" ma:contentTypeVersion="18" ma:contentTypeDescription="Create a new document." ma:contentTypeScope="" ma:versionID="7b511f4aa41c05453647f7216d9fdac2">
  <xsd:schema xmlns:xsd="http://www.w3.org/2001/XMLSchema" xmlns:xs="http://www.w3.org/2001/XMLSchema" xmlns:p="http://schemas.microsoft.com/office/2006/metadata/properties" xmlns:ns3="f532022d-3127-4596-9fe0-52529fef03da" xmlns:ns4="b720162c-e310-4dc7-b186-6bc123ba1dea" targetNamespace="http://schemas.microsoft.com/office/2006/metadata/properties" ma:root="true" ma:fieldsID="70455eafa4dc28324312f02792171860" ns3:_="" ns4:_="">
    <xsd:import namespace="f532022d-3127-4596-9fe0-52529fef03da"/>
    <xsd:import namespace="b720162c-e310-4dc7-b186-6bc123ba1de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32022d-3127-4596-9fe0-52529fef03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0162c-e310-4dc7-b186-6bc123ba1de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32022d-3127-4596-9fe0-52529fef03d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9A496A-E139-4209-B007-590E4C54E9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32022d-3127-4596-9fe0-52529fef03da"/>
    <ds:schemaRef ds:uri="b720162c-e310-4dc7-b186-6bc123ba1d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712D4A-0563-4E8D-950B-27209A1978BD}">
  <ds:schemaRefs>
    <ds:schemaRef ds:uri="http://purl.org/dc/dcmitype/"/>
    <ds:schemaRef ds:uri="http://purl.org/dc/terms/"/>
    <ds:schemaRef ds:uri="http://schemas.microsoft.com/office/infopath/2007/PartnerControls"/>
    <ds:schemaRef ds:uri="f532022d-3127-4596-9fe0-52529fef03da"/>
    <ds:schemaRef ds:uri="http://schemas.openxmlformats.org/package/2006/metadata/core-properties"/>
    <ds:schemaRef ds:uri="http://schemas.microsoft.com/office/2006/documentManagement/types"/>
    <ds:schemaRef ds:uri="b720162c-e310-4dc7-b186-6bc123ba1dea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879ECDD-D73B-419E-9F37-6060AB1001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304</TotalTime>
  <Words>365</Words>
  <Application>Microsoft Office PowerPoint</Application>
  <PresentationFormat>Letter Paper (8.5x11 in)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ADLaM Display</vt:lpstr>
      <vt:lpstr>Arial</vt:lpstr>
      <vt:lpstr>Calibri</vt:lpstr>
      <vt:lpstr>Calibri Light</vt:lpstr>
      <vt:lpstr>Work Sans</vt:lpstr>
      <vt:lpstr>Work Sans</vt:lpstr>
      <vt:lpstr>Office 2013 - 2022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Brunet</dc:creator>
  <cp:lastModifiedBy>Melanie Brunet</cp:lastModifiedBy>
  <cp:revision>7</cp:revision>
  <dcterms:created xsi:type="dcterms:W3CDTF">2024-06-12T13:46:40Z</dcterms:created>
  <dcterms:modified xsi:type="dcterms:W3CDTF">2024-06-27T22:49:15Z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0x01010073180ED3FD598C43A09929F11264A7D0</vt:lpwstr>
  </property>
</Properties>
</file>