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AC1BC5-384B-4BDC-9CCB-1390F86334F5}" v="1669" dt="2024-06-26T23:40:20.1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966" y="-11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élanie Brunet" userId="bbaeaea3-b6f0-4041-b971-eb820e1a1ecc" providerId="ADAL" clId="{1AAC1BC5-384B-4BDC-9CCB-1390F86334F5}"/>
    <pc:docChg chg="custSel modSld">
      <pc:chgData name="Mélanie Brunet" userId="bbaeaea3-b6f0-4041-b971-eb820e1a1ecc" providerId="ADAL" clId="{1AAC1BC5-384B-4BDC-9CCB-1390F86334F5}" dt="2024-06-27T22:59:46.532" v="1766" actId="6549"/>
      <pc:docMkLst>
        <pc:docMk/>
      </pc:docMkLst>
      <pc:sldChg chg="addSp delSp modSp mod">
        <pc:chgData name="Mélanie Brunet" userId="bbaeaea3-b6f0-4041-b971-eb820e1a1ecc" providerId="ADAL" clId="{1AAC1BC5-384B-4BDC-9CCB-1390F86334F5}" dt="2024-06-27T22:59:46.532" v="1766" actId="6549"/>
        <pc:sldMkLst>
          <pc:docMk/>
          <pc:sldMk cId="3596357133" sldId="256"/>
        </pc:sldMkLst>
        <pc:spChg chg="add mod">
          <ac:chgData name="Mélanie Brunet" userId="bbaeaea3-b6f0-4041-b971-eb820e1a1ecc" providerId="ADAL" clId="{1AAC1BC5-384B-4BDC-9CCB-1390F86334F5}" dt="2024-06-26T23:18:07.962" v="96" actId="1076"/>
          <ac:spMkLst>
            <pc:docMk/>
            <pc:sldMk cId="3596357133" sldId="256"/>
            <ac:spMk id="2" creationId="{3A0752F0-9F8D-535B-ECB9-20DCFAEDF69F}"/>
          </ac:spMkLst>
        </pc:spChg>
        <pc:spChg chg="mod">
          <ac:chgData name="Mélanie Brunet" userId="bbaeaea3-b6f0-4041-b971-eb820e1a1ecc" providerId="ADAL" clId="{1AAC1BC5-384B-4BDC-9CCB-1390F86334F5}" dt="2024-06-26T23:22:35.925" v="129" actId="20577"/>
          <ac:spMkLst>
            <pc:docMk/>
            <pc:sldMk cId="3596357133" sldId="256"/>
            <ac:spMk id="4" creationId="{39EC9EC4-4ABD-D35B-42A7-477E7821DDFA}"/>
          </ac:spMkLst>
        </pc:spChg>
        <pc:spChg chg="mod">
          <ac:chgData name="Mélanie Brunet" userId="bbaeaea3-b6f0-4041-b971-eb820e1a1ecc" providerId="ADAL" clId="{1AAC1BC5-384B-4BDC-9CCB-1390F86334F5}" dt="2024-06-26T23:24:34.680" v="283" actId="6549"/>
          <ac:spMkLst>
            <pc:docMk/>
            <pc:sldMk cId="3596357133" sldId="256"/>
            <ac:spMk id="5" creationId="{299B35BC-4A75-D9C3-00DE-A23731D70B81}"/>
          </ac:spMkLst>
        </pc:spChg>
        <pc:spChg chg="mod">
          <ac:chgData name="Mélanie Brunet" userId="bbaeaea3-b6f0-4041-b971-eb820e1a1ecc" providerId="ADAL" clId="{1AAC1BC5-384B-4BDC-9CCB-1390F86334F5}" dt="2024-06-26T23:25:36.310" v="451" actId="20577"/>
          <ac:spMkLst>
            <pc:docMk/>
            <pc:sldMk cId="3596357133" sldId="256"/>
            <ac:spMk id="7" creationId="{7BD65788-6202-55E2-B318-2F12F2B51D0F}"/>
          </ac:spMkLst>
        </pc:spChg>
        <pc:spChg chg="del">
          <ac:chgData name="Mélanie Brunet" userId="bbaeaea3-b6f0-4041-b971-eb820e1a1ecc" providerId="ADAL" clId="{1AAC1BC5-384B-4BDC-9CCB-1390F86334F5}" dt="2024-06-26T23:15:45.450" v="0" actId="478"/>
          <ac:spMkLst>
            <pc:docMk/>
            <pc:sldMk cId="3596357133" sldId="256"/>
            <ac:spMk id="9" creationId="{3A0752F0-9F8D-535B-ECB9-20DCFAEDF69F}"/>
          </ac:spMkLst>
        </pc:spChg>
        <pc:spChg chg="mod">
          <ac:chgData name="Mélanie Brunet" userId="bbaeaea3-b6f0-4041-b971-eb820e1a1ecc" providerId="ADAL" clId="{1AAC1BC5-384B-4BDC-9CCB-1390F86334F5}" dt="2024-06-27T22:53:36.611" v="1693" actId="20577"/>
          <ac:spMkLst>
            <pc:docMk/>
            <pc:sldMk cId="3596357133" sldId="256"/>
            <ac:spMk id="11" creationId="{DFEC429F-FA6E-F67F-DBE7-AD65A4266844}"/>
          </ac:spMkLst>
        </pc:spChg>
        <pc:spChg chg="mod">
          <ac:chgData name="Mélanie Brunet" userId="bbaeaea3-b6f0-4041-b971-eb820e1a1ecc" providerId="ADAL" clId="{1AAC1BC5-384B-4BDC-9CCB-1390F86334F5}" dt="2024-06-26T23:33:54.752" v="1057" actId="20577"/>
          <ac:spMkLst>
            <pc:docMk/>
            <pc:sldMk cId="3596357133" sldId="256"/>
            <ac:spMk id="14" creationId="{25CBB8B7-32E7-218B-CE11-095C7A049A90}"/>
          </ac:spMkLst>
        </pc:spChg>
        <pc:spChg chg="mod">
          <ac:chgData name="Mélanie Brunet" userId="bbaeaea3-b6f0-4041-b971-eb820e1a1ecc" providerId="ADAL" clId="{1AAC1BC5-384B-4BDC-9CCB-1390F86334F5}" dt="2024-06-27T22:59:46.532" v="1766" actId="6549"/>
          <ac:spMkLst>
            <pc:docMk/>
            <pc:sldMk cId="3596357133" sldId="256"/>
            <ac:spMk id="16" creationId="{AFFA5252-A965-F639-4EC9-1E25E8DF11B2}"/>
          </ac:spMkLst>
        </pc:spChg>
        <pc:spChg chg="mod">
          <ac:chgData name="Mélanie Brunet" userId="bbaeaea3-b6f0-4041-b971-eb820e1a1ecc" providerId="ADAL" clId="{1AAC1BC5-384B-4BDC-9CCB-1390F86334F5}" dt="2024-06-27T22:55:22.335" v="1740" actId="20577"/>
          <ac:spMkLst>
            <pc:docMk/>
            <pc:sldMk cId="3596357133" sldId="256"/>
            <ac:spMk id="17" creationId="{677DDFB8-BFA7-38BB-0B0A-8FBEF8DBCC97}"/>
          </ac:spMkLst>
        </pc:spChg>
        <pc:spChg chg="mod">
          <ac:chgData name="Mélanie Brunet" userId="bbaeaea3-b6f0-4041-b971-eb820e1a1ecc" providerId="ADAL" clId="{1AAC1BC5-384B-4BDC-9CCB-1390F86334F5}" dt="2024-06-27T22:54:40.353" v="1711" actId="20577"/>
          <ac:spMkLst>
            <pc:docMk/>
            <pc:sldMk cId="3596357133" sldId="256"/>
            <ac:spMk id="18" creationId="{00C97F03-7140-8ACA-099D-AA121F7DE8F3}"/>
          </ac:spMkLst>
        </pc:spChg>
        <pc:spChg chg="mod">
          <ac:chgData name="Mélanie Brunet" userId="bbaeaea3-b6f0-4041-b971-eb820e1a1ecc" providerId="ADAL" clId="{1AAC1BC5-384B-4BDC-9CCB-1390F86334F5}" dt="2024-06-26T23:18:54.619" v="109" actId="6549"/>
          <ac:spMkLst>
            <pc:docMk/>
            <pc:sldMk cId="3596357133" sldId="256"/>
            <ac:spMk id="21" creationId="{481F258C-1157-AC50-8FEF-4FAE59A87072}"/>
          </ac:spMkLst>
        </pc:spChg>
        <pc:spChg chg="mod">
          <ac:chgData name="Mélanie Brunet" userId="bbaeaea3-b6f0-4041-b971-eb820e1a1ecc" providerId="ADAL" clId="{1AAC1BC5-384B-4BDC-9CCB-1390F86334F5}" dt="2024-06-26T23:19:00.104" v="111" actId="20577"/>
          <ac:spMkLst>
            <pc:docMk/>
            <pc:sldMk cId="3596357133" sldId="256"/>
            <ac:spMk id="23" creationId="{B064C0DD-72C1-E040-FF9C-BACE227CC346}"/>
          </ac:spMkLst>
        </pc:spChg>
        <pc:spChg chg="mod">
          <ac:chgData name="Mélanie Brunet" userId="bbaeaea3-b6f0-4041-b971-eb820e1a1ecc" providerId="ADAL" clId="{1AAC1BC5-384B-4BDC-9CCB-1390F86334F5}" dt="2024-06-26T23:19:15.743" v="117" actId="20577"/>
          <ac:spMkLst>
            <pc:docMk/>
            <pc:sldMk cId="3596357133" sldId="256"/>
            <ac:spMk id="26" creationId="{98A1D352-82BE-BDAB-25A2-05A4E212385C}"/>
          </ac:spMkLst>
        </pc:spChg>
        <pc:spChg chg="mod">
          <ac:chgData name="Mélanie Brunet" userId="bbaeaea3-b6f0-4041-b971-eb820e1a1ecc" providerId="ADAL" clId="{1AAC1BC5-384B-4BDC-9CCB-1390F86334F5}" dt="2024-06-26T23:19:23.145" v="121" actId="6549"/>
          <ac:spMkLst>
            <pc:docMk/>
            <pc:sldMk cId="3596357133" sldId="256"/>
            <ac:spMk id="29" creationId="{D8959045-6CCC-BC47-FF82-28A14B46CC3D}"/>
          </ac:spMkLst>
        </pc:spChg>
        <pc:spChg chg="mod">
          <ac:chgData name="Mélanie Brunet" userId="bbaeaea3-b6f0-4041-b971-eb820e1a1ecc" providerId="ADAL" clId="{1AAC1BC5-384B-4BDC-9CCB-1390F86334F5}" dt="2024-06-26T23:17:45.633" v="95" actId="6549"/>
          <ac:spMkLst>
            <pc:docMk/>
            <pc:sldMk cId="3596357133" sldId="256"/>
            <ac:spMk id="33" creationId="{AA9545E1-14A6-50A0-D481-9F176B2A94CA}"/>
          </ac:spMkLst>
        </pc:spChg>
        <pc:spChg chg="mod">
          <ac:chgData name="Mélanie Brunet" userId="bbaeaea3-b6f0-4041-b971-eb820e1a1ecc" providerId="ADAL" clId="{1AAC1BC5-384B-4BDC-9CCB-1390F86334F5}" dt="2024-06-26T23:34:45.725" v="1149" actId="14100"/>
          <ac:spMkLst>
            <pc:docMk/>
            <pc:sldMk cId="3596357133" sldId="256"/>
            <ac:spMk id="34" creationId="{CEE0046E-8A4C-2A1A-7FA7-BADAB93A176D}"/>
          </ac:spMkLst>
        </pc:spChg>
        <pc:picChg chg="mod">
          <ac:chgData name="Mélanie Brunet" userId="bbaeaea3-b6f0-4041-b971-eb820e1a1ecc" providerId="ADAL" clId="{1AAC1BC5-384B-4BDC-9CCB-1390F86334F5}" dt="2024-06-26T23:34:38.162" v="1147" actId="1076"/>
          <ac:picMkLst>
            <pc:docMk/>
            <pc:sldMk cId="3596357133" sldId="256"/>
            <ac:picMk id="10" creationId="{70CB4650-EA86-CCE9-2753-3494B13A9FE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4168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2678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242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796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949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190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8604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4742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936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501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84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google.com/drawings/d/1Ml8ceFC9RTiIJnIIZEt70Y4BEF9yJm9YY2smTx8Fb_o/edit" TargetMode="External"/><Relationship Id="rId5" Type="http://schemas.openxmlformats.org/officeDocument/2006/relationships/hyperlink" Target="https://docs.google.com/drawings/d/18VG0By62WWne37GuDqUg7f8IDduf1WFlNCimSH3SxSw/edit" TargetMode="External"/><Relationship Id="rId10" Type="http://schemas.openxmlformats.org/officeDocument/2006/relationships/hyperlink" Target="https://creativecommons.org/licenses/by/4.0/" TargetMode="External"/><Relationship Id="rId4" Type="http://schemas.openxmlformats.org/officeDocument/2006/relationships/hyperlink" Target="https://fabriquerel.org/processus-de-creation/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EC9EC4-4ABD-D35B-42A7-477E7821DDFA}"/>
              </a:ext>
            </a:extLst>
          </p:cNvPr>
          <p:cNvSpPr txBox="1"/>
          <p:nvPr/>
        </p:nvSpPr>
        <p:spPr>
          <a:xfrm>
            <a:off x="1229314" y="118338"/>
            <a:ext cx="4399371" cy="40011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000" b="1" kern="0">
                <a:latin typeface="Work sans" panose="020F0502020204030204" pitchFamily="2" charset="0"/>
              </a:rPr>
              <a:t>OER </a:t>
            </a:r>
            <a:r>
              <a:rPr lang="fr-CA" sz="2000" b="1" kern="0" err="1">
                <a:latin typeface="Work sans" panose="020F0502020204030204" pitchFamily="2" charset="0"/>
              </a:rPr>
              <a:t>Creation</a:t>
            </a:r>
            <a:r>
              <a:rPr lang="fr-CA" sz="2000" b="1" kern="0">
                <a:latin typeface="Work sans" panose="020F0502020204030204" pitchFamily="2" charset="0"/>
              </a:rPr>
              <a:t> Workflow</a:t>
            </a:r>
            <a:endParaRPr lang="en-CA" sz="2000" b="1" kern="0">
              <a:latin typeface="Work sans" panose="020F05020202040302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9B35BC-4A75-D9C3-00DE-A23731D70B81}"/>
              </a:ext>
            </a:extLst>
          </p:cNvPr>
          <p:cNvSpPr txBox="1"/>
          <p:nvPr/>
        </p:nvSpPr>
        <p:spPr>
          <a:xfrm>
            <a:off x="963172" y="933084"/>
            <a:ext cx="3053357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050">
                <a:latin typeface="Work sans" pitchFamily="2" charset="0"/>
              </a:rPr>
              <a:t>• Explore existing OER</a:t>
            </a:r>
          </a:p>
          <a:p>
            <a:r>
              <a:rPr lang="en-CA" sz="1050">
                <a:latin typeface="Work sans" pitchFamily="2" charset="0"/>
              </a:rPr>
              <a:t>• Assess the quality of OER you found</a:t>
            </a:r>
          </a:p>
          <a:p>
            <a:r>
              <a:rPr lang="en-CA" sz="1050">
                <a:latin typeface="Work sans"/>
              </a:rPr>
              <a:t>• Familiarize yourself with Creative Commons licences and copyright</a:t>
            </a:r>
          </a:p>
        </p:txBody>
      </p:sp>
      <p:pic>
        <p:nvPicPr>
          <p:cNvPr id="10" name="Graphic 9" descr="Lights On with solid fill">
            <a:extLst>
              <a:ext uri="{FF2B5EF4-FFF2-40B4-BE49-F238E27FC236}">
                <a16:creationId xmlns:a16="http://schemas.microsoft.com/office/drawing/2014/main" id="{70CB4650-EA86-CCE9-2753-3494B13A9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6529" y="2449267"/>
            <a:ext cx="411965" cy="4119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EC429F-FA6E-F67F-DBE7-AD65A4266844}"/>
              </a:ext>
            </a:extLst>
          </p:cNvPr>
          <p:cNvSpPr txBox="1"/>
          <p:nvPr/>
        </p:nvSpPr>
        <p:spPr>
          <a:xfrm>
            <a:off x="952840" y="2160121"/>
            <a:ext cx="28536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50" dirty="0">
                <a:latin typeface="Work sans" pitchFamily="2" charset="0"/>
              </a:rPr>
              <a:t>• Identify your OER’s objectives, learning outcomes, and activities</a:t>
            </a:r>
          </a:p>
          <a:p>
            <a:r>
              <a:rPr lang="en-CA" sz="1050" dirty="0">
                <a:latin typeface="Work sans" pitchFamily="2" charset="0"/>
              </a:rPr>
              <a:t>• Determine the hosting platform and format(s) of your OER</a:t>
            </a:r>
          </a:p>
          <a:p>
            <a:r>
              <a:rPr lang="en-CA" sz="1050" dirty="0">
                <a:latin typeface="Work sans" pitchFamily="2" charset="0"/>
              </a:rPr>
              <a:t>• Choose a Creative Commons licence</a:t>
            </a:r>
          </a:p>
          <a:p>
            <a:r>
              <a:rPr lang="en-CA" sz="1050" dirty="0">
                <a:latin typeface="Work sans" pitchFamily="2" charset="0"/>
              </a:rPr>
              <a:t>• Create your team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CBB8B7-32E7-218B-CE11-095C7A049A90}"/>
              </a:ext>
            </a:extLst>
          </p:cNvPr>
          <p:cNvSpPr txBox="1"/>
          <p:nvPr/>
        </p:nvSpPr>
        <p:spPr>
          <a:xfrm>
            <a:off x="962438" y="3595507"/>
            <a:ext cx="2907888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50" dirty="0">
                <a:latin typeface="Work sans" pitchFamily="2" charset="0"/>
              </a:rPr>
              <a:t>• Scope the content and flesh out the outline </a:t>
            </a:r>
          </a:p>
          <a:p>
            <a:r>
              <a:rPr lang="en-CA" sz="1050" dirty="0">
                <a:latin typeface="Work sans" pitchFamily="2" charset="0"/>
              </a:rPr>
              <a:t>• Determine what will be remixed, adapted or created</a:t>
            </a:r>
          </a:p>
          <a:p>
            <a:r>
              <a:rPr lang="en-CA" sz="1050" dirty="0">
                <a:latin typeface="Work sans" pitchFamily="2" charset="0"/>
              </a:rPr>
              <a:t>• Identify media needs, i.e. images, videos, etc. </a:t>
            </a:r>
          </a:p>
          <a:p>
            <a:r>
              <a:rPr lang="en-CA" sz="1050" dirty="0">
                <a:latin typeface="Work sans" pitchFamily="2" charset="0"/>
              </a:rPr>
              <a:t>• Select design tools</a:t>
            </a:r>
          </a:p>
          <a:p>
            <a:r>
              <a:rPr lang="en-CA" sz="1050" dirty="0">
                <a:latin typeface="Work sans" pitchFamily="2" charset="0"/>
              </a:rPr>
              <a:t>• Use common formats and public platforms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7DDFB8-BFA7-38BB-0B0A-8FBEF8DBCC97}"/>
              </a:ext>
            </a:extLst>
          </p:cNvPr>
          <p:cNvSpPr txBox="1"/>
          <p:nvPr/>
        </p:nvSpPr>
        <p:spPr>
          <a:xfrm>
            <a:off x="4198001" y="5609758"/>
            <a:ext cx="24282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50" dirty="0">
                <a:latin typeface="Work sans" pitchFamily="2" charset="0"/>
              </a:rPr>
              <a:t>• Export your OER in various formats and share source files</a:t>
            </a:r>
          </a:p>
          <a:p>
            <a:r>
              <a:rPr lang="en-CA" sz="1050" dirty="0">
                <a:latin typeface="Work sans" pitchFamily="2" charset="0"/>
              </a:rPr>
              <a:t>• Make your OER available publicly from its hosting platform </a:t>
            </a:r>
          </a:p>
          <a:p>
            <a:r>
              <a:rPr lang="en-CA" sz="1050" dirty="0">
                <a:latin typeface="Work sans" pitchFamily="2" charset="0"/>
              </a:rPr>
              <a:t>• Submit your OER to various repositories to increase its discoverability</a:t>
            </a:r>
          </a:p>
          <a:p>
            <a:r>
              <a:rPr lang="en-CA" sz="1050" dirty="0">
                <a:latin typeface="Work sans" pitchFamily="2" charset="0"/>
              </a:rPr>
              <a:t>• Promote your OER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C97F03-7140-8ACA-099D-AA121F7DE8F3}"/>
              </a:ext>
            </a:extLst>
          </p:cNvPr>
          <p:cNvSpPr txBox="1"/>
          <p:nvPr/>
        </p:nvSpPr>
        <p:spPr>
          <a:xfrm>
            <a:off x="962437" y="5588662"/>
            <a:ext cx="27518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50" dirty="0">
                <a:latin typeface="Work sans" pitchFamily="2" charset="0"/>
              </a:rPr>
              <a:t>• Write, arrange, and revise content</a:t>
            </a:r>
          </a:p>
          <a:p>
            <a:r>
              <a:rPr lang="en-CA" sz="1050" dirty="0">
                <a:latin typeface="Work sans" pitchFamily="2" charset="0"/>
              </a:rPr>
              <a:t>• Get copyright necessary permissions or find alternatives</a:t>
            </a:r>
          </a:p>
          <a:p>
            <a:r>
              <a:rPr lang="en-CA" sz="1050" dirty="0">
                <a:latin typeface="Work sans" pitchFamily="2" charset="0"/>
              </a:rPr>
              <a:t>• Copyedit and format</a:t>
            </a:r>
          </a:p>
          <a:p>
            <a:r>
              <a:rPr lang="en-CA" sz="1050" dirty="0">
                <a:latin typeface="Work sans" pitchFamily="2" charset="0"/>
              </a:rPr>
              <a:t>• Cite and attribute</a:t>
            </a:r>
          </a:p>
          <a:p>
            <a:r>
              <a:rPr lang="en-CA" sz="1050" dirty="0">
                <a:latin typeface="Work sans" pitchFamily="2" charset="0"/>
              </a:rPr>
              <a:t>• Perform accessibility check</a:t>
            </a:r>
          </a:p>
          <a:p>
            <a:r>
              <a:rPr lang="en-CA" sz="1050" dirty="0">
                <a:latin typeface="Work sans" pitchFamily="2" charset="0"/>
              </a:rPr>
              <a:t>• Add the selected Creative Commons licence</a:t>
            </a: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E9E9819A-0856-AD44-ED97-C39DA9984DA4}"/>
              </a:ext>
            </a:extLst>
          </p:cNvPr>
          <p:cNvSpPr/>
          <p:nvPr/>
        </p:nvSpPr>
        <p:spPr>
          <a:xfrm>
            <a:off x="505972" y="675907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1F258C-1157-AC50-8FEF-4FAE59A87072}"/>
              </a:ext>
            </a:extLst>
          </p:cNvPr>
          <p:cNvSpPr txBox="1"/>
          <p:nvPr/>
        </p:nvSpPr>
        <p:spPr>
          <a:xfrm>
            <a:off x="963172" y="708772"/>
            <a:ext cx="1122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>
                <a:latin typeface="Work sans" pitchFamily="2" charset="0"/>
              </a:rPr>
              <a:t>Research</a:t>
            </a:r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0D3B169B-05AA-D0BD-A6FB-87036CEAC692}"/>
              </a:ext>
            </a:extLst>
          </p:cNvPr>
          <p:cNvSpPr/>
          <p:nvPr/>
        </p:nvSpPr>
        <p:spPr>
          <a:xfrm>
            <a:off x="505972" y="1862203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64C0DD-72C1-E040-FF9C-BACE227CC346}"/>
              </a:ext>
            </a:extLst>
          </p:cNvPr>
          <p:cNvSpPr txBox="1"/>
          <p:nvPr/>
        </p:nvSpPr>
        <p:spPr>
          <a:xfrm>
            <a:off x="963172" y="1895068"/>
            <a:ext cx="1749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>
                <a:latin typeface="Work sans" pitchFamily="2" charset="0"/>
              </a:rPr>
              <a:t>Pre-production</a:t>
            </a:r>
          </a:p>
        </p:txBody>
      </p:sp>
      <p:pic>
        <p:nvPicPr>
          <p:cNvPr id="24" name="Graphic 23" descr="Lights On with solid fill">
            <a:extLst>
              <a:ext uri="{FF2B5EF4-FFF2-40B4-BE49-F238E27FC236}">
                <a16:creationId xmlns:a16="http://schemas.microsoft.com/office/drawing/2014/main" id="{F69DB0BC-75C0-30F2-49D4-80A756AD4B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6530" y="1070673"/>
            <a:ext cx="411965" cy="411965"/>
          </a:xfrm>
          <a:prstGeom prst="rect">
            <a:avLst/>
          </a:prstGeom>
        </p:spPr>
      </p:pic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08A04159-46FA-14FC-EEA9-366A838329EF}"/>
              </a:ext>
            </a:extLst>
          </p:cNvPr>
          <p:cNvSpPr/>
          <p:nvPr/>
        </p:nvSpPr>
        <p:spPr>
          <a:xfrm>
            <a:off x="505972" y="3323464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8A1D352-82BE-BDAB-25A2-05A4E212385C}"/>
              </a:ext>
            </a:extLst>
          </p:cNvPr>
          <p:cNvSpPr txBox="1"/>
          <p:nvPr/>
        </p:nvSpPr>
        <p:spPr>
          <a:xfrm>
            <a:off x="963172" y="335632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>
                <a:latin typeface="Work sans" pitchFamily="2" charset="0"/>
              </a:rPr>
              <a:t>Design</a:t>
            </a:r>
          </a:p>
        </p:txBody>
      </p:sp>
      <p:pic>
        <p:nvPicPr>
          <p:cNvPr id="27" name="Graphic 26" descr="Lights On with solid fill">
            <a:extLst>
              <a:ext uri="{FF2B5EF4-FFF2-40B4-BE49-F238E27FC236}">
                <a16:creationId xmlns:a16="http://schemas.microsoft.com/office/drawing/2014/main" id="{A1E187E5-2FD3-FE69-E16D-B1923AFC3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21485" y="4184416"/>
            <a:ext cx="411965" cy="411965"/>
          </a:xfrm>
          <a:prstGeom prst="rect">
            <a:avLst/>
          </a:prstGeom>
        </p:spPr>
      </p:pic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900E9956-700B-CB34-AD21-0FA9C3D4F052}"/>
              </a:ext>
            </a:extLst>
          </p:cNvPr>
          <p:cNvSpPr/>
          <p:nvPr/>
        </p:nvSpPr>
        <p:spPr>
          <a:xfrm>
            <a:off x="505973" y="5275390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8959045-6CCC-BC47-FF82-28A14B46CC3D}"/>
              </a:ext>
            </a:extLst>
          </p:cNvPr>
          <p:cNvSpPr txBox="1"/>
          <p:nvPr/>
        </p:nvSpPr>
        <p:spPr>
          <a:xfrm>
            <a:off x="963172" y="5308255"/>
            <a:ext cx="18293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>
                <a:latin typeface="Work sans" pitchFamily="2" charset="0"/>
              </a:rPr>
              <a:t>Development</a:t>
            </a:r>
          </a:p>
        </p:txBody>
      </p:sp>
      <p:sp>
        <p:nvSpPr>
          <p:cNvPr id="30" name="Flowchart: Connector 29">
            <a:extLst>
              <a:ext uri="{FF2B5EF4-FFF2-40B4-BE49-F238E27FC236}">
                <a16:creationId xmlns:a16="http://schemas.microsoft.com/office/drawing/2014/main" id="{AB33056E-CEFF-C925-6077-50A8213D8C83}"/>
              </a:ext>
            </a:extLst>
          </p:cNvPr>
          <p:cNvSpPr/>
          <p:nvPr/>
        </p:nvSpPr>
        <p:spPr>
          <a:xfrm>
            <a:off x="3740802" y="5291497"/>
            <a:ext cx="417940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98F380A-18A9-0F02-9929-D739AD250C27}"/>
              </a:ext>
            </a:extLst>
          </p:cNvPr>
          <p:cNvSpPr txBox="1"/>
          <p:nvPr/>
        </p:nvSpPr>
        <p:spPr>
          <a:xfrm>
            <a:off x="4198001" y="5324362"/>
            <a:ext cx="18558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>
                <a:latin typeface="Work sans" pitchFamily="2" charset="0"/>
              </a:rPr>
              <a:t>Publication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A9545E1-14A6-50A0-D481-9F176B2A94CA}"/>
              </a:ext>
            </a:extLst>
          </p:cNvPr>
          <p:cNvSpPr txBox="1"/>
          <p:nvPr/>
        </p:nvSpPr>
        <p:spPr>
          <a:xfrm>
            <a:off x="284844" y="7375519"/>
            <a:ext cx="62854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900">
                <a:latin typeface="Work sans" pitchFamily="2" charset="0"/>
              </a:rPr>
              <a:t>The process is an adaptation of:</a:t>
            </a:r>
            <a:r>
              <a:rPr lang="en-CA" sz="900" b="0" i="0">
                <a:effectLst/>
                <a:latin typeface="Work sans" pitchFamily="2" charset="0"/>
              </a:rPr>
              <a:t> </a:t>
            </a:r>
          </a:p>
          <a:p>
            <a:r>
              <a:rPr lang="en-CA" sz="900" b="0" i="0" err="1">
                <a:effectLst/>
                <a:latin typeface="Work sans" pitchFamily="2" charset="0"/>
              </a:rPr>
              <a:t>fabriqueREL</a:t>
            </a:r>
            <a:r>
              <a:rPr lang="en-CA" sz="900" b="0" i="0">
                <a:effectLst/>
                <a:latin typeface="Work sans" pitchFamily="2" charset="0"/>
              </a:rPr>
              <a:t>, (2020), </a:t>
            </a:r>
            <a:r>
              <a:rPr lang="en-CA" sz="900" b="0" i="0" strike="noStrike" err="1">
                <a:effectLst/>
                <a:latin typeface="Work sans" pitchFamily="2" charset="0"/>
                <a:hlinkClick r:id="rId4"/>
              </a:rPr>
              <a:t>Parcours</a:t>
            </a:r>
            <a:r>
              <a:rPr lang="en-CA" sz="900" b="0" i="0" strike="noStrike">
                <a:effectLst/>
                <a:latin typeface="Work sans" pitchFamily="2" charset="0"/>
                <a:hlinkClick r:id="rId4"/>
              </a:rPr>
              <a:t> de </a:t>
            </a:r>
            <a:r>
              <a:rPr lang="en-CA" sz="900" b="0" i="0" strike="noStrike" err="1">
                <a:effectLst/>
                <a:latin typeface="Work sans" pitchFamily="2" charset="0"/>
                <a:hlinkClick r:id="rId4"/>
              </a:rPr>
              <a:t>création</a:t>
            </a:r>
            <a:r>
              <a:rPr lang="en-CA" sz="900" b="0" i="0" strike="noStrike">
                <a:effectLst/>
                <a:latin typeface="Work sans" pitchFamily="2" charset="0"/>
                <a:hlinkClick r:id="rId4"/>
              </a:rPr>
              <a:t> </a:t>
            </a:r>
            <a:r>
              <a:rPr lang="en-CA" sz="900" b="0" i="0" strike="noStrike" err="1">
                <a:effectLst/>
                <a:latin typeface="Work sans" pitchFamily="2" charset="0"/>
                <a:hlinkClick r:id="rId4"/>
              </a:rPr>
              <a:t>d’une</a:t>
            </a:r>
            <a:r>
              <a:rPr lang="en-CA" sz="900" b="0" i="0" strike="noStrike">
                <a:effectLst/>
                <a:latin typeface="Work sans" pitchFamily="2" charset="0"/>
                <a:hlinkClick r:id="rId4"/>
              </a:rPr>
              <a:t> REL </a:t>
            </a:r>
            <a:r>
              <a:rPr lang="en-CA" sz="900" b="0" i="0" strike="noStrike" err="1">
                <a:effectLst/>
                <a:latin typeface="Work sans" pitchFamily="2" charset="0"/>
                <a:hlinkClick r:id="rId4"/>
              </a:rPr>
              <a:t>en</a:t>
            </a:r>
            <a:r>
              <a:rPr lang="en-CA" sz="900" b="0" i="0" strike="noStrike">
                <a:effectLst/>
                <a:latin typeface="Work sans" pitchFamily="2" charset="0"/>
                <a:hlinkClick r:id="rId4"/>
              </a:rPr>
              <a:t> 6 étapes</a:t>
            </a:r>
            <a:r>
              <a:rPr lang="en-CA" sz="900" b="0" i="0">
                <a:effectLst/>
                <a:latin typeface="Work sans" pitchFamily="2" charset="0"/>
              </a:rPr>
              <a:t>, </a:t>
            </a:r>
            <a:r>
              <a:rPr lang="en-CA" sz="900" b="0" i="0" strike="noStrike">
                <a:effectLst/>
                <a:latin typeface="Work sans" pitchFamily="2" charset="0"/>
              </a:rPr>
              <a:t>CC BY 4.0</a:t>
            </a:r>
            <a:endParaRPr lang="en-CA" sz="900" b="0" i="0">
              <a:effectLst/>
              <a:latin typeface="Work sans" pitchFamily="2" charset="0"/>
            </a:endParaRPr>
          </a:p>
          <a:p>
            <a:r>
              <a:rPr lang="en-CA" sz="900" b="0" i="0">
                <a:effectLst/>
                <a:latin typeface="Work sans" pitchFamily="2" charset="0"/>
              </a:rPr>
              <a:t>Red Deer Polytechnic, (2023), </a:t>
            </a:r>
            <a:r>
              <a:rPr lang="en-CA" sz="900" b="0" i="0" strike="noStrike">
                <a:effectLst/>
                <a:latin typeface="Work sans" pitchFamily="2" charset="0"/>
                <a:hlinkClick r:id="rId5"/>
              </a:rPr>
              <a:t>Creation of Open Educational Resources </a:t>
            </a:r>
            <a:r>
              <a:rPr lang="en-CA" sz="900" b="0" i="0" u="none" strike="noStrike">
                <a:effectLst/>
                <a:latin typeface="Work sans" pitchFamily="2" charset="0"/>
                <a:hlinkClick r:id="rId5"/>
              </a:rPr>
              <a:t>(OER)</a:t>
            </a:r>
            <a:r>
              <a:rPr lang="en-CA" sz="900" b="0" i="0">
                <a:effectLst/>
                <a:latin typeface="Work sans" pitchFamily="2" charset="0"/>
              </a:rPr>
              <a:t>, </a:t>
            </a:r>
            <a:r>
              <a:rPr lang="en-CA" sz="900" b="0" i="0" u="none" strike="noStrike">
                <a:effectLst/>
                <a:latin typeface="Work sans" pitchFamily="2" charset="0"/>
              </a:rPr>
              <a:t>CC BY 4.0</a:t>
            </a:r>
            <a:endParaRPr lang="en-CA" sz="900" u="none" strike="noStrike">
              <a:latin typeface="Work sans" pitchFamily="2" charset="0"/>
            </a:endParaRPr>
          </a:p>
          <a:p>
            <a:r>
              <a:rPr lang="en-CA" sz="900" b="0" i="0">
                <a:effectLst/>
                <a:latin typeface="Work sans" pitchFamily="2" charset="0"/>
              </a:rPr>
              <a:t>A. Santiago, (2020), </a:t>
            </a:r>
            <a:r>
              <a:rPr lang="en-CA" sz="900" b="0" i="0" u="none" strike="noStrike">
                <a:effectLst/>
                <a:latin typeface="Work sans" pitchFamily="2" charset="0"/>
                <a:hlinkClick r:id="rId6"/>
              </a:rPr>
              <a:t>A Framework for Creating OER</a:t>
            </a:r>
            <a:r>
              <a:rPr lang="en-CA" sz="900" b="0" i="0">
                <a:effectLst/>
                <a:latin typeface="Work sans" pitchFamily="2" charset="0"/>
              </a:rPr>
              <a:t>, </a:t>
            </a:r>
            <a:r>
              <a:rPr lang="en-CA" sz="900" b="0" i="0" u="none" strike="noStrike">
                <a:effectLst/>
                <a:latin typeface="Work sans" pitchFamily="2" charset="0"/>
              </a:rPr>
              <a:t>CC BY 4.0</a:t>
            </a:r>
            <a:endParaRPr lang="en-CA" sz="900">
              <a:latin typeface="Work sans" pitchFamily="2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BD65788-6202-55E2-B318-2F12F2B51D0F}"/>
              </a:ext>
            </a:extLst>
          </p:cNvPr>
          <p:cNvSpPr/>
          <p:nvPr/>
        </p:nvSpPr>
        <p:spPr>
          <a:xfrm>
            <a:off x="3949700" y="681204"/>
            <a:ext cx="2536160" cy="1219515"/>
          </a:xfrm>
          <a:prstGeom prst="ellipse">
            <a:avLst/>
          </a:pr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900">
                <a:latin typeface="Work sans" pitchFamily="2" charset="0"/>
              </a:rPr>
              <a:t>Use a spreadsheet or a citation manager to keep track of what you have found and facilitate permission requests and attributions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FFA5252-A965-F639-4EC9-1E25E8DF11B2}"/>
              </a:ext>
            </a:extLst>
          </p:cNvPr>
          <p:cNvSpPr/>
          <p:nvPr/>
        </p:nvSpPr>
        <p:spPr>
          <a:xfrm>
            <a:off x="3949698" y="2166500"/>
            <a:ext cx="2536160" cy="988195"/>
          </a:xfrm>
          <a:prstGeom prst="ellipse">
            <a:avLst/>
          </a:pr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900" dirty="0">
                <a:latin typeface="Work sans" pitchFamily="2" charset="0"/>
              </a:rPr>
              <a:t>Consult with </a:t>
            </a:r>
            <a:r>
              <a:rPr lang="en-CA" sz="900">
                <a:latin typeface="Work sans" pitchFamily="2" charset="0"/>
              </a:rPr>
              <a:t>an instructional </a:t>
            </a:r>
            <a:r>
              <a:rPr lang="en-CA" sz="900" dirty="0">
                <a:latin typeface="Work sans" pitchFamily="2" charset="0"/>
              </a:rPr>
              <a:t>specialist at your institution to discuss approaches and technologies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EE0046E-8A4C-2A1A-7FA7-BADAB93A176D}"/>
              </a:ext>
            </a:extLst>
          </p:cNvPr>
          <p:cNvSpPr/>
          <p:nvPr/>
        </p:nvSpPr>
        <p:spPr>
          <a:xfrm>
            <a:off x="3949699" y="3994149"/>
            <a:ext cx="2536159" cy="803485"/>
          </a:xfrm>
          <a:prstGeom prst="ellipse">
            <a:avLst/>
          </a:pr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900">
                <a:latin typeface="Work sans" pitchFamily="2" charset="0"/>
              </a:rPr>
              <a:t>Organize a one or two-day sprint with your team to design a prototype</a:t>
            </a:r>
          </a:p>
        </p:txBody>
      </p:sp>
      <p:pic>
        <p:nvPicPr>
          <p:cNvPr id="8" name="Picture 7" descr="INNOVA metal darker">
            <a:extLst>
              <a:ext uri="{FF2B5EF4-FFF2-40B4-BE49-F238E27FC236}">
                <a16:creationId xmlns:a16="http://schemas.microsoft.com/office/drawing/2014/main" id="{08363CB9-3D80-B1F5-463A-C3F3B911D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53" y="8274697"/>
            <a:ext cx="1127431" cy="56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by">
            <a:extLst>
              <a:ext uri="{FF2B5EF4-FFF2-40B4-BE49-F238E27FC236}">
                <a16:creationId xmlns:a16="http://schemas.microsoft.com/office/drawing/2014/main" id="{8BD7450F-A888-1B29-F79D-EAF257054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943" y="8230797"/>
            <a:ext cx="873689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black and grey logo&#10;&#10;Description automatically generated">
            <a:extLst>
              <a:ext uri="{FF2B5EF4-FFF2-40B4-BE49-F238E27FC236}">
                <a16:creationId xmlns:a16="http://schemas.microsoft.com/office/drawing/2014/main" id="{DD4E3D9B-58BC-A697-ED84-CEA4D653C6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636" y="8166197"/>
            <a:ext cx="647803" cy="785415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3A0752F0-9F8D-535B-ECB9-20DCFAEDF69F}"/>
              </a:ext>
            </a:extLst>
          </p:cNvPr>
          <p:cNvSpPr txBox="1"/>
          <p:nvPr/>
        </p:nvSpPr>
        <p:spPr>
          <a:xfrm>
            <a:off x="2618171" y="8515713"/>
            <a:ext cx="3985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>
                <a:latin typeface="Work sans" pitchFamily="2" charset="0"/>
              </a:rPr>
              <a:t>This document is made available under a </a:t>
            </a:r>
            <a:r>
              <a:rPr lang="en-CA" sz="900">
                <a:latin typeface="Work sans" pitchFamily="2" charset="0"/>
                <a:hlinkClick r:id="rId10"/>
              </a:rPr>
              <a:t>Creative Commons Attribution 4.0 International licence</a:t>
            </a:r>
            <a:r>
              <a:rPr lang="en-CA" sz="900">
                <a:latin typeface="Work san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6357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303</Words>
  <Application>Microsoft Office PowerPoint</Application>
  <PresentationFormat>Letter Paper (8.5x11 in)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ADLaM Display</vt:lpstr>
      <vt:lpstr>Arial</vt:lpstr>
      <vt:lpstr>Calibri</vt:lpstr>
      <vt:lpstr>Calibri Light</vt:lpstr>
      <vt:lpstr>Work sans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Brunet</dc:creator>
  <cp:lastModifiedBy>Melanie Brunet</cp:lastModifiedBy>
  <cp:revision>1</cp:revision>
  <dcterms:created xsi:type="dcterms:W3CDTF">2024-06-12T13:46:40Z</dcterms:created>
  <dcterms:modified xsi:type="dcterms:W3CDTF">2024-06-27T22:59:49Z</dcterms:modified>
</cp:coreProperties>
</file>